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7" r:id="rId1"/>
  </p:sldMasterIdLst>
  <p:notesMasterIdLst>
    <p:notesMasterId r:id="rId21"/>
  </p:notesMasterIdLst>
  <p:sldIdLst>
    <p:sldId id="256" r:id="rId2"/>
    <p:sldId id="281" r:id="rId3"/>
    <p:sldId id="260" r:id="rId4"/>
    <p:sldId id="262" r:id="rId5"/>
    <p:sldId id="274" r:id="rId6"/>
    <p:sldId id="265" r:id="rId7"/>
    <p:sldId id="282" r:id="rId8"/>
    <p:sldId id="272" r:id="rId9"/>
    <p:sldId id="267" r:id="rId10"/>
    <p:sldId id="263" r:id="rId11"/>
    <p:sldId id="275" r:id="rId12"/>
    <p:sldId id="276" r:id="rId13"/>
    <p:sldId id="277" r:id="rId14"/>
    <p:sldId id="278" r:id="rId15"/>
    <p:sldId id="279" r:id="rId16"/>
    <p:sldId id="280" r:id="rId17"/>
    <p:sldId id="266" r:id="rId18"/>
    <p:sldId id="273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CD7E2-FD7B-844E-AA87-92A358CC34C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82990-129F-7C48-A9D6-24D7FA65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6f477f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6f477fc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g156f477fca_0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2990-129F-7C48-A9D6-24D7FA65D3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2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209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BC2D-6BA4-2F49-AE0A-AF7700359B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18BC-D537-6B45-A336-699F9BCC4E2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rsmurdy.weebly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pmsbobcats.weebly.com" TargetMode="External"/><Relationship Id="rId2" Type="http://schemas.openxmlformats.org/officeDocument/2006/relationships/hyperlink" Target="https://docs.google.com/document/d/1_kKyEnlwOcm5dE_XZZf2rEjcaRkqHURTcXrY0NWzLik/ed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mrsmurdy.weebly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611094"/>
            <a:ext cx="7772400" cy="1470025"/>
          </a:xfrm>
        </p:spPr>
        <p:txBody>
          <a:bodyPr/>
          <a:lstStyle/>
          <a:p>
            <a:br>
              <a:rPr lang="en-US" dirty="0">
                <a:latin typeface="Papyrus"/>
                <a:cs typeface="Papyrus"/>
              </a:rPr>
            </a:br>
            <a:r>
              <a:rPr lang="en-US" dirty="0">
                <a:latin typeface="Papyrus"/>
                <a:cs typeface="Papyrus"/>
              </a:rPr>
              <a:t>Welcome, Families!</a:t>
            </a:r>
            <a:br>
              <a:rPr lang="en-US" dirty="0">
                <a:latin typeface="Papyrus"/>
                <a:cs typeface="Papyrus"/>
              </a:rPr>
            </a:br>
            <a:r>
              <a:rPr lang="en-US" sz="3600" dirty="0">
                <a:latin typeface="Papyrus"/>
                <a:cs typeface="Papyrus"/>
              </a:rPr>
              <a:t>Mrs. Murdy’s 6</a:t>
            </a:r>
            <a:r>
              <a:rPr lang="en-US" sz="3600" baseline="30000" dirty="0">
                <a:latin typeface="Papyrus"/>
                <a:cs typeface="Papyrus"/>
              </a:rPr>
              <a:t>th</a:t>
            </a:r>
            <a:r>
              <a:rPr lang="en-US" sz="3600" dirty="0">
                <a:latin typeface="Papyrus"/>
                <a:cs typeface="Papyrus"/>
              </a:rPr>
              <a:t> Grade </a:t>
            </a:r>
            <a:br>
              <a:rPr lang="en-US" sz="3600" dirty="0">
                <a:latin typeface="Papyrus"/>
                <a:cs typeface="Papyrus"/>
              </a:rPr>
            </a:br>
            <a:r>
              <a:rPr lang="en-US" sz="3600" dirty="0">
                <a:latin typeface="Papyrus"/>
                <a:cs typeface="Papyrus"/>
              </a:rPr>
              <a:t>Social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1812178"/>
            <a:ext cx="7770812" cy="4367306"/>
          </a:xfrm>
        </p:spPr>
        <p:txBody>
          <a:bodyPr>
            <a:normAutofit/>
          </a:bodyPr>
          <a:lstStyle/>
          <a:p>
            <a:br>
              <a:rPr lang="en-US" sz="2400" dirty="0">
                <a:latin typeface="Papyrus"/>
                <a:cs typeface="Papyrus"/>
              </a:rPr>
            </a:br>
            <a:r>
              <a:rPr lang="en-US" sz="2400" dirty="0">
                <a:latin typeface="Papyrus"/>
                <a:cs typeface="Papyrus"/>
              </a:rPr>
              <a:t>If you would like to share any information that will help me in teaching your child this year, please complete the index card on the desk and include the following:</a:t>
            </a:r>
            <a:br>
              <a:rPr lang="en-US" sz="2400" dirty="0">
                <a:latin typeface="Papyrus"/>
                <a:cs typeface="Papyrus"/>
              </a:rPr>
            </a:br>
            <a:br>
              <a:rPr lang="en-US" sz="2400" dirty="0">
                <a:latin typeface="Papyrus"/>
                <a:cs typeface="Papyrus"/>
              </a:rPr>
            </a:br>
            <a:r>
              <a:rPr lang="en-US" sz="2400" b="1" dirty="0">
                <a:latin typeface="Calibri"/>
                <a:cs typeface="Calibri"/>
              </a:rPr>
              <a:t>Child’s first and last name, 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2400" b="1" dirty="0">
                <a:latin typeface="Calibri"/>
                <a:cs typeface="Calibri"/>
              </a:rPr>
              <a:t>Class period (1, 2, 3, or 5)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2400" b="1" dirty="0">
                <a:latin typeface="Calibri"/>
                <a:cs typeface="Calibri"/>
              </a:rPr>
              <a:t> </a:t>
            </a:r>
            <a:br>
              <a:rPr lang="en-US" sz="2400" dirty="0">
                <a:latin typeface="Papyrus"/>
                <a:cs typeface="Papyrus"/>
              </a:rPr>
            </a:br>
            <a:br>
              <a:rPr lang="en-US" sz="2400" dirty="0">
                <a:latin typeface="Papyrus"/>
                <a:cs typeface="Papyrus"/>
              </a:rPr>
            </a:br>
            <a:r>
              <a:rPr lang="en-US" sz="2400" dirty="0">
                <a:latin typeface="Papyrus"/>
                <a:cs typeface="Papyrus"/>
              </a:rPr>
              <a:t>Please leave on the desk or place in the basket near the door. Thank you!</a:t>
            </a:r>
            <a:endParaRPr lang="en-US" sz="2400" dirty="0"/>
          </a:p>
        </p:txBody>
      </p:sp>
      <p:pic>
        <p:nvPicPr>
          <p:cNvPr id="4" name="Google Shape;121;p17" descr="purple-paw-print-hi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2831" y="3865466"/>
            <a:ext cx="522940" cy="52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157ca3eba796d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8" y="206259"/>
            <a:ext cx="1233497" cy="17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412"/>
            <a:ext cx="7770813" cy="1671918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 sz="4900" dirty="0">
                <a:latin typeface="Papyrus"/>
                <a:cs typeface="Papyrus"/>
              </a:rPr>
              <a:t>What does “GRAPES” </a:t>
            </a:r>
            <a:br>
              <a:rPr lang="en-US" sz="4900" dirty="0">
                <a:latin typeface="Papyrus"/>
                <a:cs typeface="Papyrus"/>
              </a:rPr>
            </a:br>
            <a:r>
              <a:rPr lang="en-US" sz="4900" dirty="0">
                <a:latin typeface="Papyrus"/>
                <a:cs typeface="Papyrus"/>
              </a:rPr>
              <a:t>mean in Social Studies?</a:t>
            </a:r>
            <a:br>
              <a:rPr lang="en-US" sz="4900" dirty="0">
                <a:latin typeface="Papyrus"/>
                <a:cs typeface="Papyrus"/>
              </a:rPr>
            </a:br>
            <a:br>
              <a:rPr lang="en-US" sz="4900" dirty="0">
                <a:latin typeface="Papyrus"/>
                <a:cs typeface="Papyrus"/>
              </a:rPr>
            </a:br>
            <a:br>
              <a:rPr lang="en-US" sz="2200" dirty="0">
                <a:latin typeface="Papyrus"/>
                <a:cs typeface="Papyrus"/>
              </a:rPr>
            </a:br>
            <a:endParaRPr lang="en-US" dirty="0">
              <a:latin typeface="Calibri"/>
              <a:cs typeface="Calibri"/>
            </a:endParaRPr>
          </a:p>
        </p:txBody>
      </p:sp>
      <p:pic>
        <p:nvPicPr>
          <p:cNvPr id="9" name="Content Placeholder 8" descr="original-2300933-1-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49" t="-18685" r="-13888" b="-13508"/>
          <a:stretch/>
        </p:blipFill>
        <p:spPr>
          <a:xfrm>
            <a:off x="685800" y="1001059"/>
            <a:ext cx="7770813" cy="6140823"/>
          </a:xfrm>
        </p:spPr>
      </p:pic>
      <p:pic>
        <p:nvPicPr>
          <p:cNvPr id="10" name="Picture 9" descr="1157ca3eba796d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4236"/>
            <a:ext cx="994940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0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8458200" cy="1371600"/>
          </a:xfrm>
        </p:spPr>
        <p:txBody>
          <a:bodyPr/>
          <a:lstStyle/>
          <a:p>
            <a:pPr algn="l"/>
            <a:r>
              <a:rPr lang="en-US" sz="4000" dirty="0">
                <a:latin typeface="Papyrus"/>
                <a:cs typeface="Papyrus"/>
              </a:rPr>
              <a:t>             Geography: How climate and     </a:t>
            </a:r>
            <a:br>
              <a:rPr lang="en-US" sz="4000" dirty="0">
                <a:latin typeface="Papyrus"/>
                <a:cs typeface="Papyrus"/>
              </a:rPr>
            </a:br>
            <a:r>
              <a:rPr lang="en-US" sz="4000" dirty="0">
                <a:latin typeface="Papyrus"/>
                <a:cs typeface="Papyrus"/>
              </a:rPr>
              <a:t>                landscape affect lifestyle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9965" y="1819336"/>
            <a:ext cx="6876877" cy="553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apyrus"/>
                <a:cs typeface="Papyrus"/>
              </a:rPr>
              <a:t>• What were some of the key geographical features or landforms in this area?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What resources were available for clothing, building and trade?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Was the civilization isolated, or was it open to cultural exchange or invasion?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How were people affected by the environment, and how did they shape the environment?</a:t>
            </a:r>
          </a:p>
          <a:p>
            <a:endParaRPr lang="en-US" dirty="0"/>
          </a:p>
        </p:txBody>
      </p:sp>
      <p:pic>
        <p:nvPicPr>
          <p:cNvPr id="6" name="Picture 5" descr="ZP4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8884" cy="32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4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8458200" cy="1371600"/>
          </a:xfrm>
        </p:spPr>
        <p:txBody>
          <a:bodyPr/>
          <a:lstStyle/>
          <a:p>
            <a:pPr algn="r"/>
            <a:r>
              <a:rPr lang="en-US" sz="4000" dirty="0">
                <a:latin typeface="Papyrus"/>
                <a:cs typeface="Papyrus"/>
              </a:rPr>
              <a:t>Religion: Society’s beliefs about morals and the afterlife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8633" y="2274838"/>
            <a:ext cx="7126071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apyrus"/>
                <a:cs typeface="Papyrus"/>
              </a:rPr>
              <a:t>• What were the rules people believed they should live by?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What factors contributed to the development of this religion or belief system?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How did these religious ideas affect different aspects of daily life?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9475896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38633" cy="28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8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528" y="67236"/>
            <a:ext cx="7754471" cy="1371600"/>
          </a:xfrm>
        </p:spPr>
        <p:txBody>
          <a:bodyPr/>
          <a:lstStyle/>
          <a:p>
            <a:r>
              <a:rPr lang="en-US" sz="4000" dirty="0">
                <a:latin typeface="Papyrus"/>
                <a:cs typeface="Papyrus"/>
              </a:rPr>
              <a:t>Achievements: </a:t>
            </a:r>
            <a:br>
              <a:rPr lang="en-US" sz="4000" dirty="0">
                <a:latin typeface="Papyrus"/>
                <a:cs typeface="Papyrus"/>
              </a:rPr>
            </a:br>
            <a:r>
              <a:rPr lang="en-US" sz="4000" dirty="0">
                <a:latin typeface="Papyrus"/>
                <a:cs typeface="Papyrus"/>
              </a:rPr>
              <a:t>The lasting works of a society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6941" y="2551837"/>
            <a:ext cx="694764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apyrus"/>
                <a:cs typeface="Papyrus"/>
              </a:rPr>
              <a:t>• What things were created to last?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What was the significance of these achievements?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Which ideas, if any, still affect our lives today?</a:t>
            </a:r>
          </a:p>
          <a:p>
            <a:endParaRPr lang="en-US" dirty="0"/>
          </a:p>
        </p:txBody>
      </p:sp>
      <p:pic>
        <p:nvPicPr>
          <p:cNvPr id="4" name="Picture 3" descr="1109500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7765" cy="28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67236"/>
            <a:ext cx="7799294" cy="1371600"/>
          </a:xfrm>
        </p:spPr>
        <p:txBody>
          <a:bodyPr/>
          <a:lstStyle/>
          <a:p>
            <a:pPr algn="r"/>
            <a:r>
              <a:rPr lang="en-US" sz="4000" dirty="0">
                <a:latin typeface="Papyrus"/>
                <a:cs typeface="Papyrus"/>
              </a:rPr>
              <a:t>Political System: Who runs a society, and how do they do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5981" y="2551837"/>
            <a:ext cx="690413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apyrus"/>
                <a:cs typeface="Papyrus"/>
              </a:rPr>
              <a:t>• What things were created to last?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What was the significance of these achievements?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Which ideas, if any, still affect our lives today?</a:t>
            </a:r>
          </a:p>
          <a:p>
            <a:endParaRPr lang="en-US" dirty="0"/>
          </a:p>
        </p:txBody>
      </p:sp>
      <p:pic>
        <p:nvPicPr>
          <p:cNvPr id="4" name="Picture 3" descr="6978612-orig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5981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234" y="67236"/>
            <a:ext cx="7679765" cy="1371600"/>
          </a:xfrm>
        </p:spPr>
        <p:txBody>
          <a:bodyPr/>
          <a:lstStyle/>
          <a:p>
            <a:pPr algn="r"/>
            <a:r>
              <a:rPr lang="en-US" sz="4000" dirty="0">
                <a:latin typeface="Papyrus"/>
                <a:cs typeface="Papyrus"/>
              </a:rPr>
              <a:t>Economics: How a society uses its scarce 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1529" y="1997839"/>
            <a:ext cx="6858000" cy="553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800" dirty="0">
                <a:latin typeface="Papyrus"/>
                <a:cs typeface="Papyrus"/>
              </a:rPr>
              <a:t>What were the most valuable resources in the society?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How were those resources distributed? (What type of economic system was in place?)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What were the key products that this civilization created, grew, or traded?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To what extent was the economy local? Global?</a:t>
            </a:r>
          </a:p>
          <a:p>
            <a:endParaRPr lang="en-US" dirty="0"/>
          </a:p>
        </p:txBody>
      </p:sp>
      <p:pic>
        <p:nvPicPr>
          <p:cNvPr id="4" name="Picture 3" descr="7030392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0494" cy="3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e1fb558f4f2ca55a03287ad50c702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3" y="2779636"/>
            <a:ext cx="5252859" cy="4078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765" y="67236"/>
            <a:ext cx="6618848" cy="1371600"/>
          </a:xfrm>
        </p:spPr>
        <p:txBody>
          <a:bodyPr/>
          <a:lstStyle/>
          <a:p>
            <a:r>
              <a:rPr lang="en-US" sz="3600" dirty="0">
                <a:latin typeface="Papyrus"/>
                <a:cs typeface="Papyrus"/>
              </a:rPr>
              <a:t>Social Structure: The different levels or classes in a society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7765" y="1699016"/>
            <a:ext cx="70372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apyrus"/>
                <a:cs typeface="Papyrus"/>
              </a:rPr>
              <a:t>• Who were the “most important” people in the society? What did they do?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• Who was at the bottom of the heap? Why?</a:t>
            </a:r>
          </a:p>
          <a:p>
            <a:endParaRPr lang="en-US" dirty="0"/>
          </a:p>
        </p:txBody>
      </p:sp>
      <p:pic>
        <p:nvPicPr>
          <p:cNvPr id="8" name="Picture 7" descr="7473412_or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8880" cy="26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0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pyrus"/>
                <a:cs typeface="Papyrus"/>
              </a:rPr>
              <a:t>Interim Reports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1800"/>
              </a:spcBef>
              <a:buClr>
                <a:schemeClr val="dk1"/>
              </a:buClr>
              <a:buSzPts val="3600"/>
              <a:buFont typeface="Courier New"/>
              <a:buChar char="o"/>
            </a:pPr>
            <a:r>
              <a:rPr lang="en-US" sz="3200" b="1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Interim</a:t>
            </a:r>
            <a:r>
              <a:rPr lang="en-US" sz="1800" b="1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reports are sent home mid-way through each nine week quarter. </a:t>
            </a:r>
            <a:endParaRPr lang="en-US" sz="3200" dirty="0">
              <a:latin typeface="Papyrus"/>
              <a:cs typeface="Papyrus"/>
            </a:endParaRPr>
          </a:p>
          <a:p>
            <a:pPr lvl="0">
              <a:spcBef>
                <a:spcPts val="1800"/>
              </a:spcBef>
              <a:buClr>
                <a:schemeClr val="dk1"/>
              </a:buClr>
              <a:buSzPts val="3600"/>
              <a:buFont typeface="Courier New"/>
              <a:buChar char="o"/>
            </a:pPr>
            <a:r>
              <a:rPr lang="en-US" sz="3200" b="1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The grade on the interim report is not permanent and gives each child an opportunity to see strengths and areas in need of growth. </a:t>
            </a:r>
            <a:endParaRPr lang="en-US" sz="3200" dirty="0">
              <a:latin typeface="Papyrus"/>
              <a:cs typeface="Papyrus"/>
            </a:endParaRPr>
          </a:p>
          <a:p>
            <a:pPr lvl="0">
              <a:spcBef>
                <a:spcPts val="1800"/>
              </a:spcBef>
              <a:buClr>
                <a:schemeClr val="dk1"/>
              </a:buClr>
              <a:buSzPts val="3600"/>
              <a:buFont typeface="Courier New"/>
              <a:buChar char="o"/>
            </a:pPr>
            <a:r>
              <a:rPr lang="en-US" sz="3200" b="1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Powerschool and interim reports are our primary tools to share grades. </a:t>
            </a:r>
            <a:endParaRPr lang="en-US" sz="3200" b="1" u="sng" dirty="0">
              <a:solidFill>
                <a:schemeClr val="dk1"/>
              </a:solidFill>
              <a:latin typeface="Papyrus"/>
              <a:ea typeface="Arial"/>
              <a:cs typeface="Papyrus"/>
              <a:sym typeface="Arial"/>
            </a:endParaRPr>
          </a:p>
        </p:txBody>
      </p:sp>
      <p:pic>
        <p:nvPicPr>
          <p:cNvPr id="4" name="Picture 3" descr="1157ca3eba796d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0" y="194236"/>
            <a:ext cx="994940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0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108"/>
            <a:ext cx="9032717" cy="2754829"/>
          </a:xfrm>
        </p:spPr>
        <p:txBody>
          <a:bodyPr>
            <a:normAutofit fontScale="90000"/>
          </a:bodyPr>
          <a:lstStyle/>
          <a:p>
            <a:pPr algn="l"/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r>
              <a:rPr lang="en-US" sz="4800" dirty="0">
                <a:latin typeface="Papyrus"/>
                <a:cs typeface="Papyrus"/>
              </a:rPr>
              <a:t>                     Communication</a:t>
            </a: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r>
              <a:rPr lang="en-US" sz="3600" u="sng" dirty="0">
                <a:latin typeface="Papyrus"/>
                <a:cs typeface="Papyrus"/>
              </a:rPr>
              <a:t>Email</a:t>
            </a:r>
            <a:r>
              <a:rPr lang="en-US" sz="3600" dirty="0">
                <a:latin typeface="Papyrus"/>
                <a:cs typeface="Papyrus"/>
              </a:rPr>
              <a:t>: </a:t>
            </a:r>
            <a:r>
              <a:rPr lang="en-US" sz="3600" dirty="0" err="1">
                <a:latin typeface="Papyrus"/>
                <a:cs typeface="Papyrus"/>
              </a:rPr>
              <a:t>nmurdy@wcpss.net</a:t>
            </a:r>
            <a:br>
              <a:rPr lang="en-US" sz="3600" dirty="0">
                <a:latin typeface="Papyrus"/>
                <a:cs typeface="Papyrus"/>
              </a:rPr>
            </a:br>
            <a:r>
              <a:rPr lang="en-US" sz="3600" u="sng" dirty="0">
                <a:latin typeface="Papyrus"/>
                <a:cs typeface="Papyrus"/>
              </a:rPr>
              <a:t>Class website: </a:t>
            </a:r>
            <a:r>
              <a:rPr lang="en-US" sz="3600" u="sng" dirty="0">
                <a:effectLst/>
                <a:latin typeface="Papyrus"/>
                <a:cs typeface="Papyrus"/>
                <a:hlinkClick r:id="rId3"/>
              </a:rPr>
              <a:t>http://mrsmurdy.weebly.com</a:t>
            </a:r>
            <a:br>
              <a:rPr lang="en-US" sz="3600" dirty="0">
                <a:latin typeface="Papyrus"/>
                <a:cs typeface="Papyrus"/>
              </a:rPr>
            </a:br>
            <a:r>
              <a:rPr lang="en-US" sz="4400" dirty="0">
                <a:latin typeface="Papyrus"/>
                <a:cs typeface="Papyrus"/>
              </a:rPr>
              <a:t>                       </a:t>
            </a:r>
            <a:r>
              <a:rPr lang="en-US" sz="2700" dirty="0">
                <a:latin typeface="Papyrus"/>
                <a:cs typeface="Papyrus"/>
              </a:rPr>
              <a:t>(linked to Bobcats/MPMS site)</a:t>
            </a:r>
            <a:br>
              <a:rPr lang="en-US" sz="2700" u="sng" dirty="0">
                <a:latin typeface="Papyrus"/>
                <a:cs typeface="Papyrus"/>
              </a:rPr>
            </a:br>
            <a:r>
              <a:rPr lang="en-US" sz="3600" u="sng" dirty="0">
                <a:latin typeface="Papyrus"/>
                <a:cs typeface="Papyrus"/>
              </a:rPr>
              <a:t>Bobcats Team Remind: </a:t>
            </a:r>
            <a:br>
              <a:rPr lang="en-US" sz="3600" u="sng" dirty="0">
                <a:latin typeface="Papyrus"/>
                <a:cs typeface="Papyrus"/>
              </a:rPr>
            </a:br>
            <a:r>
              <a:rPr lang="en-US" sz="3600" dirty="0">
                <a:latin typeface="Papyrus"/>
                <a:cs typeface="Papyrus"/>
              </a:rPr>
              <a:t>    *Enter this number: </a:t>
            </a:r>
            <a:r>
              <a:rPr lang="en-US" sz="3600" dirty="0">
                <a:solidFill>
                  <a:srgbClr val="660066"/>
                </a:solidFill>
                <a:latin typeface="Calibri"/>
                <a:cs typeface="Calibri"/>
              </a:rPr>
              <a:t>81010</a:t>
            </a:r>
            <a:r>
              <a:rPr lang="en-US" sz="3600" dirty="0">
                <a:latin typeface="Papyrus"/>
                <a:cs typeface="Papyrus"/>
              </a:rPr>
              <a:t>, then text: </a:t>
            </a:r>
            <a:r>
              <a:rPr lang="en-US" sz="4400" dirty="0">
                <a:solidFill>
                  <a:srgbClr val="660066"/>
                </a:solidFill>
                <a:latin typeface="Calibri"/>
                <a:cs typeface="Calibri"/>
              </a:rPr>
              <a:t>@f3gfbk</a:t>
            </a:r>
            <a:br>
              <a:rPr lang="en-US" sz="4400" dirty="0">
                <a:solidFill>
                  <a:srgbClr val="660066"/>
                </a:solidFill>
                <a:latin typeface="Calibri"/>
                <a:cs typeface="Calibri"/>
              </a:rPr>
            </a:br>
            <a:br>
              <a:rPr lang="en-US" sz="4400" dirty="0">
                <a:solidFill>
                  <a:srgbClr val="660066"/>
                </a:solidFill>
                <a:latin typeface="Calibri"/>
                <a:cs typeface="Calibri"/>
              </a:rPr>
            </a:br>
            <a:r>
              <a:rPr lang="en-US" sz="4400" i="1" dirty="0">
                <a:solidFill>
                  <a:srgbClr val="660066"/>
                </a:solidFill>
                <a:latin typeface="Calibri"/>
                <a:cs typeface="Calibri"/>
              </a:rPr>
              <a:t>*</a:t>
            </a:r>
            <a:r>
              <a:rPr lang="en-US" sz="3100" i="1" dirty="0">
                <a:solidFill>
                  <a:srgbClr val="660066"/>
                </a:solidFill>
                <a:latin typeface="Papyrus"/>
                <a:cs typeface="Papyrus"/>
              </a:rPr>
              <a:t>Most of all, I encourage your </a:t>
            </a:r>
            <a:r>
              <a:rPr lang="en-US" sz="3100" i="1" u="sng" dirty="0">
                <a:solidFill>
                  <a:srgbClr val="660066"/>
                </a:solidFill>
                <a:latin typeface="Papyrus"/>
                <a:cs typeface="Papyrus"/>
              </a:rPr>
              <a:t>students</a:t>
            </a:r>
            <a:r>
              <a:rPr lang="en-US" sz="3100" i="1" dirty="0">
                <a:solidFill>
                  <a:srgbClr val="660066"/>
                </a:solidFill>
                <a:latin typeface="Papyrus"/>
                <a:cs typeface="Papyrus"/>
              </a:rPr>
              <a:t> to try to first communicate directly with their teachers. Taking ownership over their own experiences will help them grow!</a:t>
            </a:r>
          </a:p>
        </p:txBody>
      </p:sp>
      <p:pic>
        <p:nvPicPr>
          <p:cNvPr id="3" name="Picture 2" descr="1157ca3eba796d8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86" y="280913"/>
            <a:ext cx="1043720" cy="15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8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Papyrus"/>
                <a:cs typeface="Papyrus"/>
              </a:rPr>
              <a:t>Thank you for visiting our class this evening!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apyrus"/>
                <a:cs typeface="Papyrus"/>
              </a:rPr>
              <a:t>I am thrilled to teach your children this year!</a:t>
            </a:r>
          </a:p>
        </p:txBody>
      </p:sp>
      <p:pic>
        <p:nvPicPr>
          <p:cNvPr id="4" name="Picture 3" descr="1157ca3eba796d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50" y="188258"/>
            <a:ext cx="994940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pyrus"/>
                <a:cs typeface="Papyrus"/>
              </a:rPr>
              <a:t>About Mrs. Murdy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" y="1792941"/>
            <a:ext cx="8486588" cy="4631765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/>
              <a:buChar char="o"/>
            </a:pPr>
            <a:r>
              <a:rPr lang="en-US" sz="4500" dirty="0">
                <a:latin typeface="Papyrus"/>
                <a:cs typeface="Papyrus"/>
              </a:rPr>
              <a:t>13</a:t>
            </a:r>
            <a:r>
              <a:rPr lang="en-US" sz="4500" baseline="30000" dirty="0">
                <a:latin typeface="Papyrus"/>
                <a:cs typeface="Papyrus"/>
              </a:rPr>
              <a:t>th</a:t>
            </a:r>
            <a:r>
              <a:rPr lang="en-US" sz="4500" dirty="0">
                <a:latin typeface="Papyrus"/>
                <a:cs typeface="Papyrus"/>
              </a:rPr>
              <a:t> year of teaching</a:t>
            </a:r>
          </a:p>
          <a:p>
            <a:pPr>
              <a:buFont typeface="Courier New"/>
              <a:buChar char="o"/>
            </a:pPr>
            <a:r>
              <a:rPr lang="en-US" sz="4500" dirty="0">
                <a:latin typeface="Papyrus"/>
                <a:cs typeface="Papyrus"/>
              </a:rPr>
              <a:t>Experience in 4</a:t>
            </a:r>
            <a:r>
              <a:rPr lang="en-US" sz="4500" baseline="30000" dirty="0">
                <a:latin typeface="Papyrus"/>
                <a:cs typeface="Papyrus"/>
              </a:rPr>
              <a:t>th</a:t>
            </a:r>
            <a:r>
              <a:rPr lang="en-US" sz="4500" dirty="0">
                <a:latin typeface="Papyrus"/>
                <a:cs typeface="Papyrus"/>
              </a:rPr>
              <a:t>, 5</a:t>
            </a:r>
            <a:r>
              <a:rPr lang="en-US" sz="4500" baseline="30000" dirty="0">
                <a:latin typeface="Papyrus"/>
                <a:cs typeface="Papyrus"/>
              </a:rPr>
              <a:t>th</a:t>
            </a:r>
            <a:r>
              <a:rPr lang="en-US" sz="4500" dirty="0">
                <a:latin typeface="Papyrus"/>
                <a:cs typeface="Papyrus"/>
              </a:rPr>
              <a:t>, and 6</a:t>
            </a:r>
            <a:r>
              <a:rPr lang="en-US" sz="4500" baseline="30000" dirty="0">
                <a:latin typeface="Papyrus"/>
                <a:cs typeface="Papyrus"/>
              </a:rPr>
              <a:t>th</a:t>
            </a:r>
            <a:r>
              <a:rPr lang="en-US" sz="4500" dirty="0">
                <a:latin typeface="Papyrus"/>
                <a:cs typeface="Papyrus"/>
              </a:rPr>
              <a:t> grades.</a:t>
            </a:r>
          </a:p>
          <a:p>
            <a:pPr>
              <a:buFont typeface="Courier New"/>
              <a:buChar char="o"/>
            </a:pPr>
            <a:r>
              <a:rPr lang="en-US" sz="4500" dirty="0">
                <a:latin typeface="Papyrus"/>
                <a:cs typeface="Papyrus"/>
              </a:rPr>
              <a:t>Teaching in Wake County since 2011, including Dillard Drive Middle, Alston Ridge Elementary, and Apex Elementary</a:t>
            </a:r>
          </a:p>
          <a:p>
            <a:pPr>
              <a:buFont typeface="Courier New"/>
              <a:buChar char="o"/>
            </a:pPr>
            <a:r>
              <a:rPr lang="en-US" sz="4500" dirty="0">
                <a:latin typeface="Papyrus"/>
                <a:cs typeface="Papyrus"/>
              </a:rPr>
              <a:t>Originally from Ocean Township, NJ</a:t>
            </a:r>
          </a:p>
          <a:p>
            <a:pPr>
              <a:buFont typeface="Courier New"/>
              <a:buChar char="o"/>
            </a:pPr>
            <a:r>
              <a:rPr lang="en-US" sz="4500" dirty="0">
                <a:latin typeface="Papyrus"/>
                <a:cs typeface="Papyrus"/>
              </a:rPr>
              <a:t>Moved to Apex in 2005</a:t>
            </a:r>
          </a:p>
          <a:p>
            <a:pPr>
              <a:buFont typeface="Courier New"/>
              <a:buChar char="o"/>
            </a:pPr>
            <a:r>
              <a:rPr lang="en-US" sz="4500" dirty="0">
                <a:latin typeface="Papyrus"/>
                <a:cs typeface="Papyrus"/>
              </a:rPr>
              <a:t>Married  with 2 sons, Sean and Connor (Senior and freshman at Apex Friendship High School)</a:t>
            </a:r>
            <a:endParaRPr lang="en-US" dirty="0">
              <a:latin typeface="Papyrus"/>
              <a:cs typeface="Papyrus"/>
            </a:endParaRPr>
          </a:p>
          <a:p>
            <a:pPr>
              <a:buFont typeface="Courier New"/>
              <a:buChar char="o"/>
            </a:pPr>
            <a:endParaRPr lang="en-US" dirty="0">
              <a:latin typeface="Papyrus"/>
              <a:cs typeface="Papyrus"/>
            </a:endParaRPr>
          </a:p>
        </p:txBody>
      </p:sp>
      <p:pic>
        <p:nvPicPr>
          <p:cNvPr id="7" name="Picture 6" descr="1157ca3eba796d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1" y="194236"/>
            <a:ext cx="994940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009529" cy="224117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Papyrus"/>
                <a:cs typeface="Papyrus"/>
              </a:rPr>
              <a:t>Bobcat Team Schedule:</a:t>
            </a:r>
            <a:br>
              <a:rPr lang="en-US" sz="4800" dirty="0">
                <a:latin typeface="Papyrus"/>
                <a:cs typeface="Papyrus"/>
              </a:rPr>
            </a:br>
            <a:endParaRPr lang="en-US" dirty="0">
              <a:latin typeface="Papyrus"/>
              <a:cs typeface="Papyru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2941" y="1302812"/>
            <a:ext cx="7351059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endParaRPr lang="en-US" sz="400" b="1" dirty="0">
              <a:latin typeface="Calibri"/>
              <a:cs typeface="Calibri"/>
            </a:endParaRPr>
          </a:p>
          <a:p>
            <a:r>
              <a:rPr lang="en-US" sz="2800" b="1" dirty="0">
                <a:latin typeface="Calibri"/>
                <a:cs typeface="Calibri"/>
              </a:rPr>
              <a:t>	</a:t>
            </a:r>
            <a:r>
              <a:rPr lang="en-US" sz="2800" b="1" dirty="0">
                <a:latin typeface="Papyrus"/>
                <a:cs typeface="Papyrus"/>
              </a:rPr>
              <a:t>       </a:t>
            </a:r>
            <a:r>
              <a:rPr lang="en-US" sz="2000" b="1" dirty="0">
                <a:latin typeface="Papyrus"/>
                <a:cs typeface="Papyrus"/>
              </a:rPr>
              <a:t> </a:t>
            </a:r>
            <a:r>
              <a:rPr lang="en-US" sz="2800" b="1" dirty="0">
                <a:latin typeface="Papyrus"/>
                <a:cs typeface="Papyrus"/>
              </a:rPr>
              <a:t> </a:t>
            </a:r>
            <a:r>
              <a:rPr lang="en-US" sz="2000" b="1" dirty="0">
                <a:latin typeface="Papyrus"/>
                <a:cs typeface="Papyrus"/>
              </a:rPr>
              <a:t>(Locker Break)</a:t>
            </a:r>
          </a:p>
          <a:p>
            <a:r>
              <a:rPr lang="en-US" sz="2800" b="1" dirty="0">
                <a:latin typeface="Papyrus"/>
                <a:cs typeface="Papyrus"/>
              </a:rPr>
              <a:t>      Homeroom		       8:00-8:15</a:t>
            </a:r>
          </a:p>
          <a:p>
            <a:r>
              <a:rPr lang="en-US" sz="2800" b="1" dirty="0">
                <a:latin typeface="Papyrus"/>
                <a:cs typeface="Papyrus"/>
              </a:rPr>
              <a:t>	Core 1			       8:15-9:15</a:t>
            </a:r>
          </a:p>
          <a:p>
            <a:r>
              <a:rPr lang="en-US" sz="2800" b="1" dirty="0">
                <a:latin typeface="Papyrus"/>
                <a:cs typeface="Papyrus"/>
              </a:rPr>
              <a:t>      Core 2			       9:18-10:18</a:t>
            </a:r>
          </a:p>
          <a:p>
            <a:r>
              <a:rPr lang="en-US" sz="2800" b="1" dirty="0">
                <a:latin typeface="Papyrus"/>
                <a:cs typeface="Papyrus"/>
              </a:rPr>
              <a:t>	        </a:t>
            </a:r>
            <a:r>
              <a:rPr lang="en-US" sz="2000" b="1" dirty="0">
                <a:latin typeface="Papyrus"/>
                <a:cs typeface="Papyrus"/>
              </a:rPr>
              <a:t> (Locker break)</a:t>
            </a:r>
          </a:p>
          <a:p>
            <a:r>
              <a:rPr lang="en-US" sz="2800" b="1" dirty="0">
                <a:latin typeface="Papyrus"/>
                <a:cs typeface="Papyrus"/>
              </a:rPr>
              <a:t>      Core 3	         		10:21-11:21</a:t>
            </a:r>
          </a:p>
          <a:p>
            <a:r>
              <a:rPr lang="en-US" sz="2800" b="1" dirty="0">
                <a:latin typeface="Papyrus"/>
                <a:cs typeface="Papyrus"/>
              </a:rPr>
              <a:t>	</a:t>
            </a:r>
            <a:r>
              <a:rPr lang="en-US" sz="2800" b="1" dirty="0">
                <a:solidFill>
                  <a:srgbClr val="660066"/>
                </a:solidFill>
                <a:latin typeface="Papyrus"/>
                <a:cs typeface="Papyrus"/>
              </a:rPr>
              <a:t>Lunch</a:t>
            </a:r>
            <a:r>
              <a:rPr lang="en-US" sz="2800" b="1" dirty="0">
                <a:latin typeface="Papyrus"/>
                <a:cs typeface="Papyrus"/>
              </a:rPr>
              <a:t>	         </a:t>
            </a:r>
            <a:r>
              <a:rPr lang="en-US" sz="2800" b="1" dirty="0">
                <a:solidFill>
                  <a:srgbClr val="660066"/>
                </a:solidFill>
                <a:latin typeface="Papyrus"/>
                <a:cs typeface="Papyrus"/>
              </a:rPr>
              <a:t>        11:21-11:41</a:t>
            </a:r>
          </a:p>
          <a:p>
            <a:r>
              <a:rPr lang="en-US" sz="2800" b="1" dirty="0">
                <a:latin typeface="Papyrus"/>
                <a:cs typeface="Papyrus"/>
              </a:rPr>
              <a:t>	Leopard Time       11:41-12:11</a:t>
            </a:r>
          </a:p>
          <a:p>
            <a:r>
              <a:rPr lang="en-US" sz="2800" b="1" dirty="0">
                <a:latin typeface="Papyrus"/>
                <a:cs typeface="Papyrus"/>
              </a:rPr>
              <a:t>	Core 4	        		12:14-1:14</a:t>
            </a:r>
          </a:p>
          <a:p>
            <a:r>
              <a:rPr lang="en-US" sz="2800" b="1" dirty="0">
                <a:latin typeface="Papyrus"/>
                <a:cs typeface="Papyrus"/>
              </a:rPr>
              <a:t>	</a:t>
            </a:r>
            <a:r>
              <a:rPr lang="en-US" sz="2000" b="1" dirty="0">
                <a:latin typeface="Papyrus"/>
                <a:cs typeface="Papyrus"/>
              </a:rPr>
              <a:t>        (Locker break)</a:t>
            </a:r>
          </a:p>
          <a:p>
            <a:r>
              <a:rPr lang="en-US" sz="2800" b="1" dirty="0">
                <a:solidFill>
                  <a:srgbClr val="660066"/>
                </a:solidFill>
                <a:latin typeface="Papyrus"/>
                <a:cs typeface="Papyrus"/>
              </a:rPr>
              <a:t>      Elective 1	             1:19-2:08</a:t>
            </a:r>
          </a:p>
          <a:p>
            <a:r>
              <a:rPr lang="en-US" sz="2800" b="1" dirty="0">
                <a:solidFill>
                  <a:srgbClr val="660066"/>
                </a:solidFill>
                <a:latin typeface="Papyrus"/>
                <a:cs typeface="Papyrus"/>
              </a:rPr>
              <a:t>	Elective 2	             2:11-3:00</a:t>
            </a:r>
          </a:p>
        </p:txBody>
      </p:sp>
      <p:pic>
        <p:nvPicPr>
          <p:cNvPr id="5" name="Google Shape;121;p17" descr="purple-paw-print-hi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4236" y="302930"/>
            <a:ext cx="986117" cy="999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49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2069352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charset="2"/>
              <a:buChar char="²"/>
            </a:pP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r>
              <a:rPr lang="en-US" sz="4800" dirty="0">
                <a:latin typeface="Papyrus"/>
                <a:cs typeface="Papyrus"/>
              </a:rPr>
              <a:t>Staying Organized</a:t>
            </a: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br>
              <a:rPr lang="en-US" sz="40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endParaRPr lang="en-US" dirty="0"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50656"/>
            <a:ext cx="7770813" cy="3657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3600" dirty="0">
                <a:latin typeface="Papyrus"/>
                <a:cs typeface="Papyrus"/>
              </a:rPr>
              <a:t>Arrival routine:</a:t>
            </a:r>
          </a:p>
          <a:p>
            <a:pPr lvl="1">
              <a:buFont typeface="Wingdings" charset="2"/>
              <a:buChar char="ü"/>
            </a:pPr>
            <a:r>
              <a:rPr lang="en-US" sz="3400" dirty="0">
                <a:latin typeface="Papyrus"/>
                <a:cs typeface="Papyrus"/>
              </a:rPr>
              <a:t>Read the board when arriving each day</a:t>
            </a:r>
          </a:p>
          <a:p>
            <a:pPr lvl="1">
              <a:buFont typeface="Wingdings" charset="2"/>
              <a:buChar char="ü"/>
            </a:pPr>
            <a:r>
              <a:rPr lang="en-US" sz="3400" dirty="0">
                <a:latin typeface="Papyrus"/>
                <a:cs typeface="Papyrus"/>
              </a:rPr>
              <a:t>Record homework and update TOC.</a:t>
            </a:r>
          </a:p>
          <a:p>
            <a:pPr lvl="1">
              <a:buFont typeface="Wingdings" charset="2"/>
              <a:buChar char="ü"/>
            </a:pPr>
            <a:r>
              <a:rPr lang="en-US" sz="3400" dirty="0">
                <a:latin typeface="Papyrus"/>
                <a:cs typeface="Papyrus"/>
              </a:rPr>
              <a:t>Complete warm up work</a:t>
            </a:r>
          </a:p>
          <a:p>
            <a:pPr>
              <a:buFont typeface="Wingdings" charset="2"/>
              <a:buChar char="ü"/>
            </a:pPr>
            <a:r>
              <a:rPr lang="en-US" sz="3600" dirty="0">
                <a:latin typeface="Papyrus"/>
                <a:cs typeface="Papyrus"/>
              </a:rPr>
              <a:t>Table of Contents, or TOC (Students add page numbers and in place in correct order.)</a:t>
            </a:r>
            <a:endParaRPr lang="en-US" sz="3400" dirty="0">
              <a:latin typeface="Papyrus"/>
              <a:cs typeface="Papyrus"/>
            </a:endParaRPr>
          </a:p>
          <a:p>
            <a:pPr>
              <a:buFont typeface="Wingdings" charset="2"/>
              <a:buChar char="ü"/>
            </a:pPr>
            <a:r>
              <a:rPr lang="en-US" sz="3600" dirty="0">
                <a:latin typeface="Papyrus"/>
                <a:cs typeface="Papyrus"/>
              </a:rPr>
              <a:t>Binder includes all class notes/activities (clean out at the end of each quarter)</a:t>
            </a:r>
          </a:p>
          <a:p>
            <a:pPr>
              <a:buFont typeface="Wingdings" charset="2"/>
              <a:buChar char="ü"/>
            </a:pPr>
            <a:endParaRPr lang="en-US" sz="3600" dirty="0"/>
          </a:p>
        </p:txBody>
      </p:sp>
      <p:pic>
        <p:nvPicPr>
          <p:cNvPr id="4" name="Picture 3" descr="1157ca3eba796d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23" y="194236"/>
            <a:ext cx="994940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882"/>
            <a:ext cx="7770813" cy="1671918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 sz="5300" dirty="0">
                <a:latin typeface="Papyrus"/>
                <a:cs typeface="Papyrus"/>
              </a:rPr>
              <a:t>Homework:</a:t>
            </a:r>
            <a:br>
              <a:rPr lang="en-US" sz="5300" dirty="0">
                <a:latin typeface="Papyrus"/>
                <a:cs typeface="Papyrus"/>
              </a:rPr>
            </a:br>
            <a:br>
              <a:rPr lang="en-US" sz="2200" dirty="0">
                <a:latin typeface="Papyrus"/>
                <a:cs typeface="Papyrus"/>
              </a:rPr>
            </a:br>
            <a:br>
              <a:rPr lang="en-US" sz="2200" dirty="0">
                <a:latin typeface="Papyrus"/>
                <a:cs typeface="Papyrus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85" y="2209800"/>
            <a:ext cx="8730105" cy="3657600"/>
          </a:xfrm>
        </p:spPr>
        <p:txBody>
          <a:bodyPr>
            <a:noAutofit/>
          </a:bodyPr>
          <a:lstStyle/>
          <a:p>
            <a:pPr lvl="0"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Not typically assigned daily in Social Studies.</a:t>
            </a:r>
          </a:p>
          <a:p>
            <a:pPr lvl="0"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Students, however, are expected to:</a:t>
            </a:r>
          </a:p>
          <a:p>
            <a:pPr lvl="1"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Review notes daily.</a:t>
            </a:r>
          </a:p>
          <a:p>
            <a:pPr lvl="1"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Study for quizzes/tests.</a:t>
            </a:r>
          </a:p>
          <a:p>
            <a:pPr lvl="1"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Complete some short assignments and project work at home.</a:t>
            </a:r>
            <a:endParaRPr lang="en-US" sz="3200" dirty="0"/>
          </a:p>
        </p:txBody>
      </p:sp>
      <p:pic>
        <p:nvPicPr>
          <p:cNvPr id="4" name="Picture 3" descr="1157ca3eba796d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18" y="313766"/>
            <a:ext cx="994940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Papyrus"/>
                <a:cs typeface="Papyrus"/>
                <a:sym typeface="Arial"/>
              </a:rPr>
              <a:t>Major Differences Between Elementary &amp; Middle School</a:t>
            </a:r>
            <a:endParaRPr sz="4000" dirty="0">
              <a:latin typeface="Papyrus"/>
              <a:cs typeface="Papyrus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837765"/>
            <a:ext cx="3966900" cy="42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>
                <a:latin typeface="Papyrus"/>
                <a:cs typeface="Papyrus"/>
              </a:rPr>
              <a:t>Team model/Teachers collaborate and are responsible for 120+ students.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400"/>
            </a:pPr>
            <a:endParaRPr lang="en-US" sz="2400" dirty="0">
              <a:latin typeface="Papyrus"/>
              <a:cs typeface="Papyru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pyrus"/>
                <a:cs typeface="Papyrus"/>
                <a:sym typeface="Arial"/>
              </a:rPr>
              <a:t>Increased expectation to check websites and online tools</a:t>
            </a:r>
            <a:endParaRPr dirty="0">
              <a:latin typeface="Papyrus"/>
              <a:cs typeface="Papyru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dirty="0">
              <a:latin typeface="Papyrus"/>
              <a:cs typeface="Papyru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apyrus"/>
                <a:cs typeface="Papyrus"/>
              </a:rPr>
              <a:t>PBIS/Spots tickets</a:t>
            </a:r>
            <a:endParaRPr sz="2400" dirty="0">
              <a:latin typeface="Papyrus"/>
              <a:cs typeface="Papyrus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2"/>
          </p:nvPr>
        </p:nvSpPr>
        <p:spPr>
          <a:xfrm>
            <a:off x="4648200" y="1837764"/>
            <a:ext cx="4038600" cy="397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200"/>
            </a:pPr>
            <a:r>
              <a:rPr lang="en-US" sz="2400" dirty="0">
                <a:latin typeface="Papyrus"/>
                <a:cs typeface="Papyrus"/>
              </a:rPr>
              <a:t>More student self-discipline &amp; responsibility.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Papyrus"/>
              <a:cs typeface="Papyrus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pyrus"/>
                <a:cs typeface="Papyrus"/>
                <a:sym typeface="Arial"/>
              </a:rPr>
              <a:t>Conferences only scheduled as needed.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Papyrus"/>
              <a:cs typeface="Papyrus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pyrus"/>
                <a:cs typeface="Papyrus"/>
                <a:sym typeface="Arial"/>
              </a:rPr>
              <a:t>Grades are reported </a:t>
            </a:r>
            <a:r>
              <a:rPr lang="en-US" sz="2400" dirty="0">
                <a:latin typeface="Papyrus"/>
                <a:cs typeface="Papyrus"/>
              </a:rPr>
              <a:t>on a 10 point scale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apyrus"/>
                <a:cs typeface="Papyrus"/>
                <a:sym typeface="Arial"/>
              </a:rPr>
              <a:t>rather than a 1-4 grading scale. (Powerschool converts to a percentage.)</a:t>
            </a:r>
            <a:r>
              <a:rPr lang="en-US" sz="2400" dirty="0">
                <a:latin typeface="Papyrus"/>
                <a:cs typeface="Papyrus"/>
              </a:rPr>
              <a:t> </a:t>
            </a:r>
            <a:endParaRPr sz="2400" dirty="0">
              <a:latin typeface="Papyrus"/>
              <a:cs typeface="Papyru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Papyrus"/>
              <a:cs typeface="Papyrus"/>
              <a:sym typeface="Arial"/>
            </a:endParaRPr>
          </a:p>
        </p:txBody>
      </p:sp>
      <p:pic>
        <p:nvPicPr>
          <p:cNvPr id="5" name="Picture 4" descr="1157ca3eba796d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6" y="194236"/>
            <a:ext cx="994940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7482"/>
            <a:ext cx="7770813" cy="1892317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 sz="4000" dirty="0">
                <a:latin typeface="Papyrus"/>
                <a:cs typeface="Papyrus"/>
              </a:rPr>
              <a:t>    How can your student succeed and feel confident in 6</a:t>
            </a:r>
            <a:r>
              <a:rPr lang="en-US" sz="4000" baseline="30000" dirty="0">
                <a:latin typeface="Papyrus"/>
                <a:cs typeface="Papyrus"/>
              </a:rPr>
              <a:t>th</a:t>
            </a:r>
            <a:r>
              <a:rPr lang="en-US" sz="4000" dirty="0">
                <a:latin typeface="Papyrus"/>
                <a:cs typeface="Papyrus"/>
              </a:rPr>
              <a:t> grade?</a:t>
            </a:r>
            <a:br>
              <a:rPr lang="en-US" sz="4000" dirty="0">
                <a:latin typeface="Papyrus"/>
                <a:cs typeface="Papyrus"/>
              </a:rPr>
            </a:br>
            <a:br>
              <a:rPr lang="en-US" sz="2200" dirty="0">
                <a:latin typeface="Papyrus"/>
                <a:cs typeface="Papyrus"/>
              </a:rPr>
            </a:br>
            <a:br>
              <a:rPr lang="en-US" sz="2200" dirty="0">
                <a:latin typeface="Papyrus"/>
                <a:cs typeface="Papyrus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6" y="1723476"/>
            <a:ext cx="8452247" cy="432381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*Bookmark and check these sites often: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  <a:hlinkClick r:id="rId2"/>
              </a:rPr>
              <a:t>Bobcats Homework Calendar</a:t>
            </a:r>
            <a:endParaRPr lang="en-US" sz="2000" dirty="0">
              <a:solidFill>
                <a:schemeClr val="dk1"/>
              </a:solidFill>
              <a:latin typeface="Papyrus"/>
              <a:ea typeface="Arial"/>
              <a:cs typeface="Papyrus"/>
              <a:sym typeface="Arial"/>
            </a:endParaRP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  <a:hlinkClick r:id="rId3"/>
              </a:rPr>
              <a:t>Bobcats Team Website</a:t>
            </a:r>
            <a:endParaRPr lang="en-US" sz="2000" dirty="0">
              <a:solidFill>
                <a:schemeClr val="dk1"/>
              </a:solidFill>
              <a:latin typeface="Papyrus"/>
              <a:ea typeface="Arial"/>
              <a:cs typeface="Papyrus"/>
              <a:sym typeface="Arial"/>
            </a:endParaRP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  <a:hlinkClick r:id="rId4"/>
              </a:rPr>
              <a:t>Mrs. Murdy’s class website</a:t>
            </a:r>
            <a:r>
              <a:rPr lang="en-US" sz="20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 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Powerschool – Have your student start good habits early!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*Do a quick daily review and check of each notebook or binder. Students should avoid the quick “shove” of the loose paper!</a:t>
            </a:r>
          </a:p>
          <a:p>
            <a:pPr marL="0" indent="0">
              <a:buNone/>
            </a:pPr>
            <a:endParaRPr lang="en-US" sz="1100" dirty="0">
              <a:solidFill>
                <a:schemeClr val="dk1"/>
              </a:solidFill>
              <a:latin typeface="Papyrus"/>
              <a:ea typeface="Arial"/>
              <a:cs typeface="Papyrus"/>
              <a:sym typeface="Arial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dk1"/>
                </a:solidFill>
                <a:latin typeface="Papyrus"/>
                <a:ea typeface="Arial"/>
                <a:cs typeface="Papyrus"/>
                <a:sym typeface="Arial"/>
              </a:rPr>
              <a:t>*Use class time and Leopard time to actively participate and ask questions.</a:t>
            </a:r>
          </a:p>
          <a:p>
            <a:pPr marL="0" indent="0">
              <a:buNone/>
            </a:pPr>
            <a:endParaRPr lang="en-US" sz="2800" dirty="0">
              <a:solidFill>
                <a:schemeClr val="dk1"/>
              </a:solidFill>
              <a:latin typeface="Papyrus"/>
              <a:ea typeface="Arial"/>
              <a:cs typeface="Papyrus"/>
              <a:sym typeface="Arial"/>
            </a:endParaRPr>
          </a:p>
          <a:p>
            <a:pPr marL="0" indent="0">
              <a:buNone/>
            </a:pPr>
            <a:endParaRPr lang="en-US" sz="2800" dirty="0">
              <a:solidFill>
                <a:schemeClr val="dk1"/>
              </a:solidFill>
              <a:latin typeface="Papyrus"/>
              <a:ea typeface="Arial"/>
              <a:cs typeface="Papyrus"/>
              <a:sym typeface="Arial"/>
            </a:endParaRPr>
          </a:p>
          <a:p>
            <a:pPr marL="0" indent="0">
              <a:buNone/>
            </a:pPr>
            <a:endParaRPr lang="en-US" sz="2800" dirty="0">
              <a:solidFill>
                <a:schemeClr val="dk1"/>
              </a:solidFill>
              <a:latin typeface="Papyrus"/>
              <a:ea typeface="Arial"/>
              <a:cs typeface="Papyrus"/>
              <a:sym typeface="Arial"/>
            </a:endParaRPr>
          </a:p>
        </p:txBody>
      </p:sp>
      <p:pic>
        <p:nvPicPr>
          <p:cNvPr id="4" name="Picture 3" descr="1157ca3eba796d8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0" y="177702"/>
            <a:ext cx="994940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2" y="403412"/>
            <a:ext cx="8883305" cy="2046941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Papyrus"/>
                <a:cs typeface="Papyrus"/>
              </a:rPr>
              <a:t>Grading</a:t>
            </a:r>
            <a:br>
              <a:rPr lang="en-US" sz="4800" dirty="0">
                <a:latin typeface="Papyrus"/>
                <a:cs typeface="Papyrus"/>
              </a:rPr>
            </a:br>
            <a:br>
              <a:rPr lang="en-US" sz="4800" dirty="0">
                <a:latin typeface="Papyrus"/>
                <a:cs typeface="Papyrus"/>
              </a:rPr>
            </a:br>
            <a:endParaRPr lang="en-US" dirty="0">
              <a:latin typeface="Papyrus"/>
              <a:cs typeface="Papyru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706" y="1720840"/>
            <a:ext cx="7634941" cy="541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apyrus"/>
                <a:cs typeface="Papyrus"/>
              </a:rPr>
              <a:t>Major Assessments	25-50 points</a:t>
            </a:r>
          </a:p>
          <a:p>
            <a:r>
              <a:rPr lang="en-US" sz="2800" dirty="0">
                <a:latin typeface="Papyrus"/>
                <a:cs typeface="Papyrus"/>
              </a:rPr>
              <a:t>Quizzes/projects	   1-20 points</a:t>
            </a:r>
          </a:p>
          <a:p>
            <a:r>
              <a:rPr lang="en-US" sz="2800" dirty="0">
                <a:latin typeface="Papyrus"/>
                <a:cs typeface="Papyrus"/>
              </a:rPr>
              <a:t>Classwork          		   1-15 points</a:t>
            </a:r>
          </a:p>
          <a:p>
            <a:r>
              <a:rPr lang="en-US" sz="2800" dirty="0">
                <a:latin typeface="Papyrus"/>
                <a:cs typeface="Papyrus"/>
              </a:rPr>
              <a:t>Homework			maximum of 1 point</a:t>
            </a:r>
          </a:p>
          <a:p>
            <a:r>
              <a:rPr lang="en-US" sz="2400" dirty="0">
                <a:latin typeface="Papyrus"/>
                <a:cs typeface="Papyrus"/>
              </a:rPr>
              <a:t>	</a:t>
            </a:r>
          </a:p>
          <a:p>
            <a:pPr marL="342900" indent="-342900">
              <a:buFont typeface="Courier New"/>
              <a:buChar char="o"/>
            </a:pPr>
            <a:r>
              <a:rPr lang="en-US" sz="2400" dirty="0">
                <a:latin typeface="Papyrus"/>
                <a:cs typeface="Papyrus"/>
              </a:rPr>
              <a:t>The final quarter grade will be the total number of points earned divided by the total number of points possible.</a:t>
            </a:r>
          </a:p>
          <a:p>
            <a:pPr marL="342900" indent="-342900">
              <a:buFont typeface="Courier New"/>
              <a:buChar char="o"/>
            </a:pPr>
            <a:endParaRPr lang="en-US" sz="2400" dirty="0">
              <a:latin typeface="Papyrus"/>
              <a:cs typeface="Papyrus"/>
            </a:endParaRPr>
          </a:p>
          <a:p>
            <a:pPr marL="342900" indent="-342900">
              <a:buFont typeface="Courier New"/>
              <a:buChar char="o"/>
            </a:pPr>
            <a:r>
              <a:rPr lang="en-US" sz="2400" dirty="0">
                <a:latin typeface="Papyrus"/>
                <a:cs typeface="Papyrus"/>
              </a:rPr>
              <a:t>One to two quizzes per unit</a:t>
            </a:r>
          </a:p>
          <a:p>
            <a:pPr marL="342900" indent="-342900">
              <a:buFont typeface="Courier New"/>
              <a:buChar char="o"/>
            </a:pPr>
            <a:endParaRPr lang="en-US" sz="2400" dirty="0">
              <a:latin typeface="Papyrus"/>
              <a:cs typeface="Papyrus"/>
            </a:endParaRPr>
          </a:p>
          <a:p>
            <a:pPr marL="342900" indent="-342900">
              <a:buFont typeface="Courier New"/>
              <a:buChar char="o"/>
            </a:pPr>
            <a:r>
              <a:rPr lang="en-US" sz="2400" dirty="0">
                <a:latin typeface="Papyrus"/>
                <a:cs typeface="Papyrus"/>
              </a:rPr>
              <a:t>One final test or project per unit; at least two per quarter</a:t>
            </a:r>
          </a:p>
          <a:p>
            <a:endParaRPr lang="en-US" dirty="0"/>
          </a:p>
        </p:txBody>
      </p:sp>
      <p:pic>
        <p:nvPicPr>
          <p:cNvPr id="3" name="Picture 2" descr="1157ca3eba796d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67" y="184423"/>
            <a:ext cx="787428" cy="1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2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913448" y="-61662"/>
            <a:ext cx="7317000" cy="13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Papyrus"/>
                <a:cs typeface="Papyrus"/>
              </a:rPr>
              <a:t>Major Units of Study</a:t>
            </a:r>
            <a:endParaRPr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idx="1"/>
          </p:nvPr>
        </p:nvSpPr>
        <p:spPr>
          <a:xfrm>
            <a:off x="457200" y="1146523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endParaRPr lang="en-US" sz="20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endParaRPr lang="en-US" sz="20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5 Themes of Geography</a:t>
            </a:r>
            <a:endParaRPr sz="22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Geography of Ancient Civilizations</a:t>
            </a:r>
            <a:endParaRPr sz="22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Religious Expansion and Influence on Ancient Civilizations</a:t>
            </a:r>
            <a:endParaRPr sz="22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Achievements of Ancient Civilizations</a:t>
            </a:r>
            <a:endParaRPr sz="22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Political and Government Structures of Ancient Civilizations</a:t>
            </a:r>
            <a:endParaRPr sz="22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Economic Structures of Ancient Civilizations</a:t>
            </a:r>
            <a:endParaRPr sz="22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Social Structures of Ancient Civilizations</a:t>
            </a:r>
            <a:endParaRPr sz="22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Decline of Civilizations</a:t>
            </a:r>
            <a:endParaRPr sz="2200" b="1" dirty="0">
              <a:solidFill>
                <a:srgbClr val="000000"/>
              </a:solidFill>
              <a:latin typeface="Papyrus"/>
              <a:ea typeface="Nunito"/>
              <a:cs typeface="Papyrus"/>
              <a:sym typeface="Nunito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200" b="1" dirty="0">
                <a:solidFill>
                  <a:srgbClr val="000000"/>
                </a:solidFill>
                <a:latin typeface="Papyrus"/>
                <a:ea typeface="Nunito"/>
                <a:cs typeface="Papyrus"/>
                <a:sym typeface="Nunito"/>
              </a:rPr>
              <a:t>Middle Ages, Renaissance and Reformation</a:t>
            </a:r>
            <a:endParaRPr sz="2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94281" y="5161963"/>
            <a:ext cx="854963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solidFill>
                  <a:schemeClr val="dk1"/>
                </a:solidFill>
                <a:latin typeface="Papyrus"/>
                <a:ea typeface="Nunito"/>
                <a:cs typeface="Papyrus"/>
                <a:sym typeface="Nunito"/>
              </a:rPr>
              <a:t>We will focus on the ancient civilizations of</a:t>
            </a:r>
            <a:r>
              <a:rPr lang="en-US" sz="2200" b="1" dirty="0">
                <a:solidFill>
                  <a:schemeClr val="dk1"/>
                </a:solidFill>
                <a:latin typeface="Papyrus"/>
                <a:ea typeface="Nunito"/>
                <a:cs typeface="Papyrus"/>
                <a:sym typeface="Nunito"/>
              </a:rPr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Papyrus"/>
                <a:ea typeface="Nunito"/>
                <a:cs typeface="Papyrus"/>
                <a:sym typeface="Nunito"/>
              </a:rPr>
              <a:t>The Americas, Egypt, Greece, Rome, Byzantine Empire, Middle East,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Papyrus"/>
                <a:ea typeface="Nunito"/>
                <a:cs typeface="Papyrus"/>
                <a:sym typeface="Nunito"/>
              </a:rPr>
              <a:t>Pre-colonial Africa, South Asia, China, Japan, and Korea</a:t>
            </a:r>
            <a:r>
              <a:rPr lang="en-US" sz="2000" dirty="0">
                <a:solidFill>
                  <a:schemeClr val="dk1"/>
                </a:solidFill>
                <a:latin typeface="Papyrus"/>
                <a:cs typeface="Papyrus"/>
              </a:rPr>
              <a:t>.</a:t>
            </a:r>
            <a:endParaRPr sz="2000" b="1" dirty="0">
              <a:solidFill>
                <a:schemeClr val="dk1"/>
              </a:solidFill>
              <a:latin typeface="Papyrus"/>
              <a:ea typeface="Nunito"/>
              <a:cs typeface="Papyrus"/>
              <a:sym typeface="Nunito"/>
            </a:endParaRPr>
          </a:p>
        </p:txBody>
      </p:sp>
      <p:pic>
        <p:nvPicPr>
          <p:cNvPr id="143" name="Google Shape;143;p20" descr="world map.jpg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" y="14941"/>
            <a:ext cx="9143999" cy="671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12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776</TotalTime>
  <Words>774</Words>
  <Application>Microsoft Office PowerPoint</Application>
  <PresentationFormat>On-screen Show (4:3)</PresentationFormat>
  <Paragraphs>132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Calisto MT</vt:lpstr>
      <vt:lpstr>Courier New</vt:lpstr>
      <vt:lpstr>Nunito</vt:lpstr>
      <vt:lpstr>Papyrus</vt:lpstr>
      <vt:lpstr>Roboto</vt:lpstr>
      <vt:lpstr>Wingdings</vt:lpstr>
      <vt:lpstr>Folio</vt:lpstr>
      <vt:lpstr> Welcome, Families! Mrs. Murdy’s 6th Grade  Social Studies</vt:lpstr>
      <vt:lpstr>About Mrs. Murdy</vt:lpstr>
      <vt:lpstr>Bobcat Team Schedule: </vt:lpstr>
      <vt:lpstr>    Staying Organized     </vt:lpstr>
      <vt:lpstr>Homework:   </vt:lpstr>
      <vt:lpstr>Major Differences Between Elementary &amp; Middle School</vt:lpstr>
      <vt:lpstr>    How can your student succeed and feel confident in 6th grade?   </vt:lpstr>
      <vt:lpstr>Grading  </vt:lpstr>
      <vt:lpstr>Major Units of Study</vt:lpstr>
      <vt:lpstr>What does “GRAPES”  mean in Social Studies?   </vt:lpstr>
      <vt:lpstr>             Geography: How climate and                      landscape affect lifestyle</vt:lpstr>
      <vt:lpstr>Religion: Society’s beliefs about morals and the afterlife</vt:lpstr>
      <vt:lpstr>Achievements:  The lasting works of a society</vt:lpstr>
      <vt:lpstr>Political System: Who runs a society, and how do they do it?</vt:lpstr>
      <vt:lpstr>Economics: How a society uses its scarce resources</vt:lpstr>
      <vt:lpstr>Social Structure: The different levels or classes in a society</vt:lpstr>
      <vt:lpstr>Interim Reports</vt:lpstr>
      <vt:lpstr>                           Communication  Email: nmurdy@wcpss.net Class website: http://mrsmurdy.weebly.com                        (linked to Bobcats/MPMS site) Bobcats Team Remind:      *Enter this number: 81010, then text: @f3gfbk  *Most of all, I encourage your students to try to first communicate directly with their teachers. Taking ownership over their own experiences will help them grow!</vt:lpstr>
      <vt:lpstr>Thank you for visiting our class this evening!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Mrs. Murdy’s 6th Grade Social Studies</dc:title>
  <dc:creator>Tom Murdy</dc:creator>
  <cp:lastModifiedBy>Noelle Murdy</cp:lastModifiedBy>
  <cp:revision>68</cp:revision>
  <dcterms:created xsi:type="dcterms:W3CDTF">2018-09-05T22:23:00Z</dcterms:created>
  <dcterms:modified xsi:type="dcterms:W3CDTF">2019-09-12T19:57:29Z</dcterms:modified>
</cp:coreProperties>
</file>